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</p:sldIdLst>
  <p:sldSz cx="6858000" cy="9906000" type="A4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992" autoAdjust="0"/>
    <p:restoredTop sz="93646" autoAdjust="0"/>
  </p:normalViewPr>
  <p:slideViewPr>
    <p:cSldViewPr snapToGrid="0">
      <p:cViewPr>
        <p:scale>
          <a:sx n="99" d="100"/>
          <a:sy n="99" d="100"/>
        </p:scale>
        <p:origin x="1440" y="48"/>
      </p:cViewPr>
      <p:guideLst>
        <p:guide orient="horz" pos="3120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A033-EE11-4471-B9EA-4E6B4896C6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11F5-7EE8-42E1-BF65-1FC679C7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A033-EE11-4471-B9EA-4E6B4896C6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11F5-7EE8-42E1-BF65-1FC679C7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A033-EE11-4471-B9EA-4E6B4896C6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11F5-7EE8-42E1-BF65-1FC679C7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A033-EE11-4471-B9EA-4E6B4896C6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11F5-7EE8-42E1-BF65-1FC679C7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A033-EE11-4471-B9EA-4E6B4896C6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11F5-7EE8-42E1-BF65-1FC679C7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A033-EE11-4471-B9EA-4E6B4896C6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11F5-7EE8-42E1-BF65-1FC679C7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A033-EE11-4471-B9EA-4E6B4896C6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11F5-7EE8-42E1-BF65-1FC679C7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A033-EE11-4471-B9EA-4E6B4896C6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11F5-7EE8-42E1-BF65-1FC679C7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A033-EE11-4471-B9EA-4E6B4896C6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11F5-7EE8-42E1-BF65-1FC679C7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A033-EE11-4471-B9EA-4E6B4896C6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11F5-7EE8-42E1-BF65-1FC679C7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A033-EE11-4471-B9EA-4E6B4896C6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11F5-7EE8-42E1-BF65-1FC679C7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A033-EE11-4471-B9EA-4E6B4896C6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A11F5-7EE8-42E1-BF65-1FC679C7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805" y="2364105"/>
            <a:ext cx="5820410" cy="705358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ja-JP" sz="2000" b="1" dirty="0">
                <a:solidFill>
                  <a:srgbClr val="333333"/>
                </a:solidFill>
                <a:latin typeface="Noto Sans JP"/>
              </a:rPr>
              <a:t> </a:t>
            </a:r>
            <a:r>
              <a:rPr lang="en-US" altLang="ja-JP" sz="2000" b="1" dirty="0">
                <a:solidFill>
                  <a:schemeClr val="accent2">
                    <a:lumMod val="75000"/>
                  </a:schemeClr>
                </a:solidFill>
                <a:latin typeface="Noto Sans JP"/>
              </a:rPr>
              <a:t>令和５年４月２７日から</a:t>
            </a:r>
            <a:r>
              <a:rPr lang="en-US" altLang="ja-JP" sz="2000" b="1" dirty="0">
                <a:solidFill>
                  <a:srgbClr val="0070C0"/>
                </a:solidFill>
                <a:latin typeface="Noto Sans JP"/>
              </a:rPr>
              <a:t>相続土地国庫帰属制度</a:t>
            </a:r>
            <a:r>
              <a:rPr lang="en-US" altLang="ja-JP" sz="2000" b="1" dirty="0">
                <a:solidFill>
                  <a:srgbClr val="333333"/>
                </a:solidFill>
                <a:latin typeface="Noto Sans JP"/>
              </a:rPr>
              <a:t>がスタートします！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400" b="1" dirty="0">
              <a:solidFill>
                <a:srgbClr val="333333"/>
              </a:solidFill>
              <a:latin typeface="Noto Sans JP"/>
            </a:endParaRPr>
          </a:p>
          <a:p>
            <a: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400" b="1" dirty="0">
                <a:solidFill>
                  <a:srgbClr val="333333"/>
                </a:solidFill>
                <a:latin typeface="Noto Sans JP"/>
              </a:rPr>
              <a:t>　</a:t>
            </a:r>
            <a:r>
              <a:rPr lang="en-US" altLang="ja-JP" sz="1600" b="1" dirty="0">
                <a:solidFill>
                  <a:srgbClr val="333333"/>
                </a:solidFill>
                <a:latin typeface="Noto Sans JP"/>
              </a:rPr>
              <a:t>相続した土地について、「遠くに住んでいて利用する予定がない」「周りの土地に迷惑がかかるから管理が必要だけど、負担が大きい」といった理由により、土地を手放したいというニーズが高まっています。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b="1" dirty="0">
                <a:solidFill>
                  <a:srgbClr val="333333"/>
                </a:solidFill>
                <a:latin typeface="Noto Sans JP"/>
              </a:rPr>
              <a:t>　このような土地が管理できないまま放置されることで、将来、</a:t>
            </a:r>
            <a:r>
              <a:rPr lang="en-US" altLang="ja-JP" sz="1600" b="1" dirty="0">
                <a:solidFill>
                  <a:schemeClr val="accent6">
                    <a:lumMod val="75000"/>
                  </a:schemeClr>
                </a:solidFill>
                <a:latin typeface="Noto Sans JP"/>
              </a:rPr>
              <a:t>「所有者不明土地」</a:t>
            </a:r>
            <a:r>
              <a:rPr lang="en-US" altLang="ja-JP" sz="1600" b="1" dirty="0">
                <a:solidFill>
                  <a:srgbClr val="333333"/>
                </a:solidFill>
                <a:latin typeface="Noto Sans JP"/>
              </a:rPr>
              <a:t>が発生することを予防するため、相続又は遺贈（遺言によって特定の相続人に財産の一部又は全部を譲ること）によって土地の所有権を取得した相続人が、一定の要件を満たした場合に、土地を手放して国庫に帰属させることを可能とする「</a:t>
            </a:r>
            <a:r>
              <a:rPr lang="en-US" altLang="ja-JP" sz="1600" b="1" dirty="0">
                <a:solidFill>
                  <a:srgbClr val="0070C0"/>
                </a:solidFill>
                <a:latin typeface="Noto Sans JP"/>
              </a:rPr>
              <a:t>相続土地国庫帰属制度」</a:t>
            </a:r>
            <a:r>
              <a:rPr lang="en-US" altLang="ja-JP" sz="1600" b="1" dirty="0">
                <a:solidFill>
                  <a:srgbClr val="333333"/>
                </a:solidFill>
                <a:latin typeface="Noto Sans JP"/>
              </a:rPr>
              <a:t>が創設されました。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600" b="1" dirty="0">
              <a:solidFill>
                <a:srgbClr val="333333"/>
              </a:solidFill>
              <a:latin typeface="Noto Sans JP"/>
            </a:endParaRPr>
          </a:p>
          <a:p>
            <a: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333333"/>
                </a:solidFill>
                <a:latin typeface="Noto Sans JP"/>
              </a:rPr>
              <a:t>　</a:t>
            </a:r>
            <a:r>
              <a:rPr lang="ja-JP" altLang="en-US" sz="1800" b="1" dirty="0">
                <a:solidFill>
                  <a:srgbClr val="333333"/>
                </a:solidFill>
                <a:latin typeface="Noto Sans JP"/>
              </a:rPr>
              <a:t>　　　　　　　　　　　　　</a:t>
            </a:r>
            <a:endParaRPr lang="ja-JP" altLang="en-US" sz="1400" b="1" dirty="0">
              <a:solidFill>
                <a:srgbClr val="333333"/>
              </a:solidFill>
              <a:latin typeface="Noto Sans JP"/>
            </a:endParaRPr>
          </a:p>
          <a:p>
            <a: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800" b="1" dirty="0">
              <a:solidFill>
                <a:srgbClr val="333333"/>
              </a:solidFill>
              <a:latin typeface="Noto Sans JP"/>
            </a:endParaRPr>
          </a:p>
          <a:p>
            <a: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ja-JP" altLang="en-US" sz="1400" b="1" dirty="0">
              <a:solidFill>
                <a:srgbClr val="333333"/>
              </a:solidFill>
              <a:latin typeface="Noto Sans JP"/>
              <a:sym typeface="+mn-ea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400" b="1" dirty="0">
                <a:solidFill>
                  <a:srgbClr val="333333"/>
                </a:solidFill>
                <a:latin typeface="Noto Sans JP"/>
                <a:sym typeface="+mn-ea"/>
              </a:rPr>
              <a:t>(</a:t>
            </a:r>
            <a:r>
              <a:rPr lang="ja-JP" altLang="en-US" sz="1400" b="1" dirty="0">
                <a:solidFill>
                  <a:srgbClr val="333333"/>
                </a:solidFill>
                <a:latin typeface="Noto Sans JP"/>
                <a:sym typeface="+mn-ea"/>
              </a:rPr>
              <a:t>法務省ホームページより</a:t>
            </a:r>
            <a:r>
              <a:rPr lang="en-US" altLang="ja-JP" sz="1400" b="1" dirty="0">
                <a:solidFill>
                  <a:srgbClr val="333333"/>
                </a:solidFill>
                <a:latin typeface="Noto Sans JP"/>
                <a:sym typeface="+mn-ea"/>
              </a:rPr>
              <a:t>)</a:t>
            </a:r>
            <a:endParaRPr lang="ja-JP" altLang="en-US" sz="1400" b="1" dirty="0">
              <a:solidFill>
                <a:srgbClr val="333333"/>
              </a:solidFill>
              <a:latin typeface="Noto Sans JP"/>
              <a:sym typeface="+mn-ea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ja-JP" altLang="en-US" sz="1400" b="1" dirty="0">
              <a:solidFill>
                <a:srgbClr val="333333"/>
              </a:solidFill>
              <a:latin typeface="Noto Sans JP"/>
              <a:sym typeface="+mn-ea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333333"/>
                </a:solidFill>
                <a:latin typeface="Noto Sans JP"/>
                <a:sym typeface="+mn-ea"/>
              </a:rPr>
              <a:t>詳細については、次号に続く</a:t>
            </a:r>
          </a:p>
        </p:txBody>
      </p:sp>
      <p:sp>
        <p:nvSpPr>
          <p:cNvPr id="5" name="タイトル 5"/>
          <p:cNvSpPr>
            <a:spLocks noGrp="1"/>
          </p:cNvSpPr>
          <p:nvPr>
            <p:ph type="title"/>
          </p:nvPr>
        </p:nvSpPr>
        <p:spPr>
          <a:xfrm>
            <a:off x="471805" y="527685"/>
            <a:ext cx="5915025" cy="1096645"/>
          </a:xfrm>
          <a:ln w="1270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dirty="0"/>
              <a:t>   　　     </a:t>
            </a:r>
            <a:r>
              <a:rPr kumimoji="1" lang="ja-JP" altLang="en-US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 </a:t>
            </a:r>
            <a:r>
              <a:rPr kumimoji="1" lang="ja-JP" altLang="en-US" sz="2000" b="1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そうぞく便り</a:t>
            </a:r>
            <a:r>
              <a:rPr kumimoji="1" lang="ja-JP" altLang="en-US" sz="24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　</a:t>
            </a:r>
            <a:r>
              <a:rPr kumimoji="1" lang="ja-JP" altLang="en-US" sz="18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第</a:t>
            </a:r>
            <a:r>
              <a:rPr kumimoji="1" lang="en-US" altLang="ja-JP" sz="18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214</a:t>
            </a:r>
            <a:r>
              <a:rPr kumimoji="1" lang="ja-JP" altLang="en-US" sz="18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号 </a:t>
            </a:r>
            <a:r>
              <a:rPr kumimoji="1" lang="ja-JP" altLang="en-US" sz="14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令和４年</a:t>
            </a:r>
            <a:r>
              <a:rPr kumimoji="1" lang="en-US" altLang="ja-JP" sz="14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11</a:t>
            </a:r>
            <a:r>
              <a:rPr kumimoji="1" lang="ja-JP" altLang="en-US" sz="14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月</a:t>
            </a:r>
            <a:r>
              <a:rPr kumimoji="1" lang="en-US" altLang="ja-JP" sz="14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11</a:t>
            </a:r>
            <a:r>
              <a:rPr kumimoji="1" lang="ja-JP" altLang="en-US" sz="14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日</a:t>
            </a:r>
            <a:br>
              <a:rPr kumimoji="1" lang="en-US" altLang="ja-JP" sz="14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</a:br>
            <a:r>
              <a:rPr lang="ja-JP" altLang="en-US" sz="14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　　　　　　　　　　　</a:t>
            </a:r>
            <a:r>
              <a:rPr kumimoji="1" lang="ja-JP" altLang="en-US" sz="18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　    </a:t>
            </a:r>
            <a:r>
              <a:rPr lang="ja-JP" altLang="en-US" sz="18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　　　　　　　　　　　　　　</a:t>
            </a:r>
            <a:r>
              <a:rPr kumimoji="1" lang="ja-JP" altLang="en-US" sz="1100" dirty="0"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発行　全国相続協会事務局</a:t>
            </a:r>
            <a:endParaRPr kumimoji="1" lang="ja-JP" altLang="en-US" dirty="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7" name="タイトル 5"/>
          <p:cNvSpPr txBox="1"/>
          <p:nvPr/>
        </p:nvSpPr>
        <p:spPr>
          <a:xfrm>
            <a:off x="593527" y="1974099"/>
            <a:ext cx="5698494" cy="26845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ja-JP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タイトル 5"/>
          <p:cNvSpPr txBox="1"/>
          <p:nvPr/>
        </p:nvSpPr>
        <p:spPr>
          <a:xfrm>
            <a:off x="593725" y="1821815"/>
            <a:ext cx="5698490" cy="3683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 b="1" dirty="0">
                <a:solidFill>
                  <a:srgbClr val="333333"/>
                </a:solidFill>
                <a:latin typeface="Meiryo UI" panose="020B0604030504040204" charset="-128"/>
                <a:ea typeface="Meiryo UI" panose="020B0604030504040204" charset="-128"/>
                <a:sym typeface="+mn-ea"/>
              </a:rPr>
              <a:t>相続土地国庫帰属制度　１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04516" y="1767685"/>
            <a:ext cx="6077050" cy="4222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コンテンツプレースホルダ 3" descr="黄菊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10800000">
            <a:off x="896620" y="682625"/>
            <a:ext cx="1081405" cy="786765"/>
          </a:xfrm>
          <a:prstGeom prst="rect">
            <a:avLst/>
          </a:prstGeom>
        </p:spPr>
      </p:pic>
      <p:pic>
        <p:nvPicPr>
          <p:cNvPr id="9" name="図形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805" y="7188835"/>
            <a:ext cx="5680075" cy="1330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84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Noto Sans JP</vt:lpstr>
      <vt:lpstr>Arial</vt:lpstr>
      <vt:lpstr>Calibri</vt:lpstr>
      <vt:lpstr>Calibri Light</vt:lpstr>
      <vt:lpstr>Office テーマ</vt:lpstr>
      <vt:lpstr>   　　      そうぞく便り　第214号 令和４年11月11日 　　　　　　　　　　　　    　　　　　　　　　　　　　　発行　全国相続協会事務局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天野 誠子</dc:creator>
  <cp:lastModifiedBy>mail@souzoku-no-madoguchi.com</cp:lastModifiedBy>
  <cp:revision>273</cp:revision>
  <cp:lastPrinted>2022-11-02T07:32:00Z</cp:lastPrinted>
  <dcterms:created xsi:type="dcterms:W3CDTF">2020-01-12T05:49:00Z</dcterms:created>
  <dcterms:modified xsi:type="dcterms:W3CDTF">2022-11-14T01:28:25Z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